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57" r:id="rId3"/>
    <p:sldId id="271" r:id="rId4"/>
    <p:sldId id="275" r:id="rId5"/>
    <p:sldId id="258" r:id="rId6"/>
    <p:sldId id="261" r:id="rId7"/>
    <p:sldId id="262" r:id="rId8"/>
    <p:sldId id="259" r:id="rId9"/>
    <p:sldId id="276" r:id="rId10"/>
    <p:sldId id="260" r:id="rId11"/>
    <p:sldId id="277" r:id="rId12"/>
    <p:sldId id="264" r:id="rId13"/>
    <p:sldId id="278" r:id="rId14"/>
    <p:sldId id="273" r:id="rId15"/>
    <p:sldId id="266" r:id="rId16"/>
    <p:sldId id="268" r:id="rId17"/>
    <p:sldId id="269" r:id="rId18"/>
    <p:sldId id="267" r:id="rId19"/>
    <p:sldId id="272" r:id="rId20"/>
    <p:sldId id="270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78C70F"/>
    <a:srgbClr val="E3E7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40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D7FF-9ADE-4832-BF67-28874EBD3E4E}" type="datetimeFigureOut">
              <a:rPr lang="it-IT" smtClean="0"/>
              <a:t>06/11/2017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4B13937-B27D-423B-8C8D-5C37B35251C0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93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D7FF-9ADE-4832-BF67-28874EBD3E4E}" type="datetimeFigureOut">
              <a:rPr lang="it-IT" smtClean="0"/>
              <a:t>06/11/2017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3937-B27D-423B-8C8D-5C37B35251C0}" type="slidenum">
              <a:rPr lang="it-IT" smtClean="0"/>
              <a:t>‹N›</a:t>
            </a:fld>
            <a:endParaRPr lang="it-IT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3267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D7FF-9ADE-4832-BF67-28874EBD3E4E}" type="datetimeFigureOut">
              <a:rPr lang="it-IT" smtClean="0"/>
              <a:t>06/11/2017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3937-B27D-423B-8C8D-5C37B35251C0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4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D7FF-9ADE-4832-BF67-28874EBD3E4E}" type="datetimeFigureOut">
              <a:rPr lang="it-IT" smtClean="0"/>
              <a:t>06/11/2017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3937-B27D-423B-8C8D-5C37B35251C0}" type="slidenum">
              <a:rPr lang="it-IT" smtClean="0"/>
              <a:t>‹N›</a:t>
            </a:fld>
            <a:endParaRPr lang="it-I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647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D7FF-9ADE-4832-BF67-28874EBD3E4E}" type="datetimeFigureOut">
              <a:rPr lang="it-IT" smtClean="0"/>
              <a:t>06/11/2017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3937-B27D-423B-8C8D-5C37B35251C0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885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D7FF-9ADE-4832-BF67-28874EBD3E4E}" type="datetimeFigureOut">
              <a:rPr lang="it-IT" smtClean="0"/>
              <a:t>06/11/2017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3937-B27D-423B-8C8D-5C37B35251C0}" type="slidenum">
              <a:rPr lang="it-IT" smtClean="0"/>
              <a:t>‹N›</a:t>
            </a:fld>
            <a:endParaRPr lang="it-IT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693458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D7FF-9ADE-4832-BF67-28874EBD3E4E}" type="datetimeFigureOut">
              <a:rPr lang="it-IT" smtClean="0"/>
              <a:t>06/11/2017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3937-B27D-423B-8C8D-5C37B35251C0}" type="slidenum">
              <a:rPr lang="it-IT" smtClean="0"/>
              <a:t>‹N›</a:t>
            </a:fld>
            <a:endParaRPr lang="it-IT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667306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D7FF-9ADE-4832-BF67-28874EBD3E4E}" type="datetimeFigureOut">
              <a:rPr lang="it-IT" smtClean="0"/>
              <a:t>06/11/2017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3937-B27D-423B-8C8D-5C37B35251C0}" type="slidenum">
              <a:rPr lang="it-IT" smtClean="0"/>
              <a:t>‹N›</a:t>
            </a:fld>
            <a:endParaRPr lang="it-IT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593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D7FF-9ADE-4832-BF67-28874EBD3E4E}" type="datetimeFigureOut">
              <a:rPr lang="it-IT" smtClean="0"/>
              <a:t>06/11/2017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3937-B27D-423B-8C8D-5C37B35251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905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D7FF-9ADE-4832-BF67-28874EBD3E4E}" type="datetimeFigureOut">
              <a:rPr lang="it-IT" smtClean="0"/>
              <a:t>06/11/2017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3937-B27D-423B-8C8D-5C37B35251C0}" type="slidenum">
              <a:rPr lang="it-IT" smtClean="0"/>
              <a:t>‹N›</a:t>
            </a:fld>
            <a:endParaRPr lang="it-IT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92961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56CD7FF-9ADE-4832-BF67-28874EBD3E4E}" type="datetimeFigureOut">
              <a:rPr lang="it-IT" smtClean="0"/>
              <a:t>06/11/2017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3937-B27D-423B-8C8D-5C37B35251C0}" type="slidenum">
              <a:rPr lang="it-IT" smtClean="0"/>
              <a:t>‹N›</a:t>
            </a:fld>
            <a:endParaRPr lang="it-I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417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CD7FF-9ADE-4832-BF67-28874EBD3E4E}" type="datetimeFigureOut">
              <a:rPr lang="it-IT" smtClean="0"/>
              <a:t>06/11/2017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4B13937-B27D-423B-8C8D-5C37B35251C0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63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01783" y="235528"/>
            <a:ext cx="6677890" cy="310820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Procedure e strumenti per la valutazione degli analfabeti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6471" y="5069193"/>
            <a:ext cx="4287820" cy="977621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a cura di Lorella Tomirotti</a:t>
            </a:r>
            <a:endParaRPr lang="it-IT" dirty="0"/>
          </a:p>
        </p:txBody>
      </p:sp>
      <p:pic>
        <p:nvPicPr>
          <p:cNvPr id="1030" name="Picture 6" descr="Risultati immagini per lavag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68" y="640646"/>
            <a:ext cx="4523526" cy="5406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8468750" y="1497071"/>
            <a:ext cx="265537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600" b="1" dirty="0" err="1" smtClean="0">
                <a:ln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a</a:t>
            </a:r>
            <a:r>
              <a:rPr lang="it-IT" sz="9600" b="1" dirty="0" err="1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b</a:t>
            </a:r>
            <a:r>
              <a:rPr lang="it-IT" sz="9600" b="1" dirty="0" err="1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c</a:t>
            </a:r>
            <a:endParaRPr lang="it-IT" sz="96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00B0F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ial Black" panose="020B0A04020102020204" pitchFamily="34" charset="0"/>
            </a:endParaRPr>
          </a:p>
          <a:p>
            <a:endParaRPr lang="it-IT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9228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15037" y="173181"/>
            <a:ext cx="10018713" cy="6286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dirty="0" smtClean="0"/>
              <a:t>AUTODICHIARAZIONE DI ANALFABETISMO</a:t>
            </a:r>
            <a:endParaRPr lang="it-IT" sz="24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32410" y="4294697"/>
            <a:ext cx="57356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dirty="0"/>
          </a:p>
          <a:p>
            <a:r>
              <a:rPr lang="it-IT" sz="2400" i="1" dirty="0" smtClean="0"/>
              <a:t>Tale </a:t>
            </a:r>
            <a:r>
              <a:rPr lang="it-IT" sz="2400" i="1" dirty="0"/>
              <a:t>dichiarazione rimane agli atti della scuola e integra la documentazione d’esame.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48639" y="801858"/>
            <a:ext cx="1088511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Prima dell’inizio della prova orale il candidato </a:t>
            </a:r>
            <a:r>
              <a:rPr lang="it-IT" sz="2400" u="sng" dirty="0"/>
              <a:t>dichiara</a:t>
            </a:r>
            <a:r>
              <a:rPr lang="it-IT" sz="2400" dirty="0"/>
              <a:t>, utilizzando il modello prestampato, </a:t>
            </a:r>
            <a:r>
              <a:rPr lang="it-IT" sz="2400" u="sng" dirty="0"/>
              <a:t>lo stato di analfabetismo funzionale</a:t>
            </a:r>
            <a:r>
              <a:rPr lang="it-IT" sz="2400" dirty="0"/>
              <a:t>. </a:t>
            </a:r>
            <a:endParaRPr lang="it-IT" sz="2400" dirty="0" smtClean="0"/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800" dirty="0" smtClean="0"/>
              <a:t>			La </a:t>
            </a:r>
            <a:r>
              <a:rPr lang="it-IT" sz="2800" dirty="0"/>
              <a:t>compilazione è fatta </a:t>
            </a:r>
            <a:endParaRPr lang="it-IT" sz="2800" dirty="0" smtClean="0"/>
          </a:p>
          <a:p>
            <a:r>
              <a:rPr lang="it-IT" sz="2800" dirty="0" smtClean="0"/>
              <a:t>	con </a:t>
            </a:r>
            <a:r>
              <a:rPr lang="it-IT" sz="2800" dirty="0"/>
              <a:t>il supporto di un commissario.</a:t>
            </a:r>
          </a:p>
          <a:p>
            <a:endParaRPr lang="it-IT" sz="2400" dirty="0"/>
          </a:p>
        </p:txBody>
      </p:sp>
      <p:pic>
        <p:nvPicPr>
          <p:cNvPr id="1026" name="Picture 2" descr="Risultato immagine per omino scrive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522" y="2831471"/>
            <a:ext cx="3950628" cy="33943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444500">
              <a:srgbClr val="0070C0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214011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590550" y="73192"/>
            <a:ext cx="11171959" cy="600164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it-IT" sz="1200" dirty="0"/>
              <a:t>CPIA DI </a:t>
            </a:r>
            <a:r>
              <a:rPr lang="it-IT" sz="1200" dirty="0" smtClean="0"/>
              <a:t>…………….								</a:t>
            </a:r>
            <a:r>
              <a:rPr lang="it-IT" sz="1200" dirty="0"/>
              <a:t>Ufficio Scolastico Regionale</a:t>
            </a:r>
          </a:p>
          <a:p>
            <a:r>
              <a:rPr lang="it-IT" sz="1200" dirty="0" smtClean="0"/>
              <a:t> </a:t>
            </a:r>
          </a:p>
          <a:p>
            <a:r>
              <a:rPr lang="it-IT" sz="1200" dirty="0" smtClean="0"/>
              <a:t>SEDE ASSOCIATA …………..							</a:t>
            </a:r>
            <a:r>
              <a:rPr lang="it-IT" sz="1200" dirty="0"/>
              <a:t>per il Veneto</a:t>
            </a:r>
          </a:p>
          <a:p>
            <a:r>
              <a:rPr lang="it-IT" sz="1200" dirty="0"/>
              <a:t>  </a:t>
            </a:r>
          </a:p>
          <a:p>
            <a:r>
              <a:rPr lang="it-IT" sz="1200" dirty="0"/>
              <a:t>Decreto Ministeriale 4 giugno 2010</a:t>
            </a:r>
          </a:p>
          <a:p>
            <a:r>
              <a:rPr lang="it-IT" sz="1200" dirty="0"/>
              <a:t>Test A2 di valutazione della conoscenza della lingua italiana per i richiedenti il permesso di soggiorno CE  per soggiornanti di lungo periodo</a:t>
            </a:r>
          </a:p>
          <a:p>
            <a:r>
              <a:rPr lang="it-IT" sz="1200" dirty="0"/>
              <a:t> </a:t>
            </a:r>
          </a:p>
          <a:p>
            <a:r>
              <a:rPr lang="it-IT" sz="1200" dirty="0"/>
              <a:t>Dichiarazione di analfabetismo funzionale</a:t>
            </a:r>
          </a:p>
          <a:p>
            <a:r>
              <a:rPr lang="it-IT" sz="1200" dirty="0"/>
              <a:t>ai sensi della CM MIUR 20 febbraio 2012 (</a:t>
            </a:r>
            <a:r>
              <a:rPr lang="it-IT" sz="1200" dirty="0" err="1"/>
              <a:t>prot</a:t>
            </a:r>
            <a:r>
              <a:rPr lang="it-IT" sz="1200" dirty="0"/>
              <a:t>. 463/A0084PS)</a:t>
            </a:r>
          </a:p>
          <a:p>
            <a:r>
              <a:rPr lang="it-IT" sz="1200" dirty="0"/>
              <a:t> </a:t>
            </a:r>
          </a:p>
          <a:p>
            <a:r>
              <a:rPr lang="it-IT" sz="1200" dirty="0"/>
              <a:t>Il/la sottoscritto/a __________________________________________________________ nato/a il _____________  in/a </a:t>
            </a:r>
            <a:r>
              <a:rPr lang="it-IT" sz="1200" dirty="0" smtClean="0"/>
              <a:t>___________________________________________</a:t>
            </a:r>
            <a:endParaRPr lang="it-IT" sz="1200" dirty="0"/>
          </a:p>
          <a:p>
            <a:r>
              <a:rPr lang="it-IT" sz="1200" dirty="0"/>
              <a:t> dichiara </a:t>
            </a:r>
            <a:r>
              <a:rPr lang="it-IT" sz="1200" dirty="0" smtClean="0"/>
              <a:t>sotto </a:t>
            </a:r>
            <a:r>
              <a:rPr lang="it-IT" sz="1200" dirty="0"/>
              <a:t>la propria personale responsabilità di essere nella condizione di analfabeta funzionale e accetta di sottoporsi alla prova integrativa orale di accertamento delle conoscenze linguistiche, prevista dalla Circolare MIUR del 20 febbraio 2012. </a:t>
            </a:r>
          </a:p>
          <a:p>
            <a:r>
              <a:rPr lang="it-IT" sz="1200" dirty="0"/>
              <a:t> </a:t>
            </a:r>
          </a:p>
          <a:p>
            <a:r>
              <a:rPr lang="it-IT" sz="1200" dirty="0"/>
              <a:t>luogo, 4 settembre 2017 </a:t>
            </a:r>
            <a:r>
              <a:rPr lang="it-IT" sz="1200" dirty="0" smtClean="0"/>
              <a:t>														</a:t>
            </a:r>
            <a:r>
              <a:rPr lang="it-IT" sz="1200" dirty="0"/>
              <a:t>firma</a:t>
            </a:r>
          </a:p>
          <a:p>
            <a:r>
              <a:rPr lang="it-IT" sz="1200" dirty="0" smtClean="0"/>
              <a:t>																	___________________________________</a:t>
            </a:r>
            <a:endParaRPr lang="it-IT" sz="1200" dirty="0"/>
          </a:p>
          <a:p>
            <a:endParaRPr lang="it-IT" sz="1200" dirty="0"/>
          </a:p>
          <a:p>
            <a:r>
              <a:rPr lang="it-IT" sz="1200" dirty="0" smtClean="0"/>
              <a:t>Documento identificativo_______________________________________________________________</a:t>
            </a:r>
            <a:endParaRPr lang="it-IT" sz="1200" dirty="0"/>
          </a:p>
          <a:p>
            <a:r>
              <a:rPr lang="it-IT" sz="1200" dirty="0"/>
              <a:t> </a:t>
            </a:r>
          </a:p>
          <a:p>
            <a:r>
              <a:rPr lang="it-IT" sz="1200" dirty="0"/>
              <a:t>dichiara inoltre</a:t>
            </a:r>
          </a:p>
          <a:p>
            <a:r>
              <a:rPr lang="it-IT" sz="1200" dirty="0"/>
              <a:t>di essere a conoscenza del disposto di cui agli artt. 4 e 46 del D.P.R. 28.12.2000, n. 445, </a:t>
            </a:r>
          </a:p>
          <a:p>
            <a:r>
              <a:rPr lang="it-IT" sz="1200" dirty="0"/>
              <a:t>di essere consapevole delle sanzioni previste </a:t>
            </a:r>
          </a:p>
          <a:p>
            <a:r>
              <a:rPr lang="it-IT" sz="1200" dirty="0"/>
              <a:t>-          dal codice penale e dalle leggi speciali in materia per il caso di dichiarazione falsa o mendace, la formazione e/o l’uso di atto falso, come richiamate dall’art. 76 del D.P.R. 445 suddetto, </a:t>
            </a:r>
          </a:p>
          <a:p>
            <a:r>
              <a:rPr lang="it-IT" sz="1200" dirty="0"/>
              <a:t>-          nonché dall’art. 75 del citato D.P.R. 445/2000 sulla decadenza dei benefici eventualmente conseguenti al provvedimento emanato sulla base di dichiarazioni non veritiere. </a:t>
            </a:r>
          </a:p>
          <a:p>
            <a:r>
              <a:rPr lang="it-IT" sz="1200" dirty="0"/>
              <a:t>Ai sensi della legge 675/1996 il trattamento dei dati suddetti potrà essere effettuata solamente </a:t>
            </a:r>
          </a:p>
          <a:p>
            <a:r>
              <a:rPr lang="it-IT" sz="1200" dirty="0"/>
              <a:t>per il procedimento cui si riferisce la presente dichiarazione.</a:t>
            </a:r>
          </a:p>
          <a:p>
            <a:r>
              <a:rPr lang="it-IT" sz="1200" dirty="0"/>
              <a:t> </a:t>
            </a:r>
          </a:p>
          <a:p>
            <a:r>
              <a:rPr lang="it-IT" sz="1200" dirty="0"/>
              <a:t>firma</a:t>
            </a:r>
          </a:p>
          <a:p>
            <a:r>
              <a:rPr lang="it-IT" sz="1200" dirty="0" smtClean="0"/>
              <a:t>___________________________________  Informativa </a:t>
            </a:r>
            <a:r>
              <a:rPr lang="it-IT" sz="1200" dirty="0"/>
              <a:t>ai sensi dell’art. 13 del </a:t>
            </a:r>
            <a:r>
              <a:rPr lang="it-IT" sz="1200" dirty="0" err="1"/>
              <a:t>D.Lgs.</a:t>
            </a:r>
            <a:r>
              <a:rPr lang="it-IT" sz="1200" dirty="0"/>
              <a:t> </a:t>
            </a:r>
            <a:r>
              <a:rPr lang="it-IT" sz="1200" dirty="0" smtClean="0"/>
              <a:t>196/2003 i </a:t>
            </a:r>
            <a:r>
              <a:rPr lang="it-IT" sz="1200" dirty="0"/>
              <a:t>dati sopra riportati sono prescritti dalle disposizioni vigenti ai fini del procedimento per il quale sono richiesti e verranno utilizzati esclusivamente per tale scopo.  </a:t>
            </a:r>
          </a:p>
        </p:txBody>
      </p:sp>
      <p:pic>
        <p:nvPicPr>
          <p:cNvPr id="2049" name="Immagin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055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748145" y="6074835"/>
            <a:ext cx="11069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u="sng" dirty="0" smtClean="0">
                <a:solidFill>
                  <a:srgbClr val="003300"/>
                </a:solidFill>
              </a:rPr>
              <a:t>AUTODICHIARAZIONE DI ANALFABETISMO FUNZIONALE</a:t>
            </a:r>
            <a:endParaRPr lang="it-IT" sz="2800" b="1" u="sng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69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51579" y="263237"/>
            <a:ext cx="9603275" cy="1590518"/>
          </a:xfrm>
        </p:spPr>
        <p:txBody>
          <a:bodyPr/>
          <a:lstStyle/>
          <a:p>
            <a:pPr algn="ctr"/>
            <a:r>
              <a:rPr lang="it-IT" b="1" dirty="0" smtClean="0"/>
              <a:t>PROVA SUPPLETTIVA/INTEGRATIVA</a:t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600" b="1" dirty="0" smtClean="0"/>
              <a:t>PROVA ORALE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4745" y="2015732"/>
            <a:ext cx="9369083" cy="404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600" dirty="0"/>
              <a:t>Il colloquio viene svolto da 2 esaminatori: il </a:t>
            </a:r>
            <a:r>
              <a:rPr lang="it-IT" sz="2600" b="1" dirty="0"/>
              <a:t>coordinatore</a:t>
            </a:r>
            <a:r>
              <a:rPr lang="it-IT" sz="2600" dirty="0"/>
              <a:t> d’esame e uno dei commissari presenti al test.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sz="2400" dirty="0"/>
              <a:t>U</a:t>
            </a:r>
            <a:r>
              <a:rPr lang="it-IT" sz="2400" dirty="0" smtClean="0"/>
              <a:t>n </a:t>
            </a:r>
            <a:r>
              <a:rPr lang="it-IT" sz="2400" dirty="0"/>
              <a:t>esaminatore è attivo e uno è silente. </a:t>
            </a:r>
          </a:p>
          <a:p>
            <a:pPr marL="0" indent="0">
              <a:buNone/>
            </a:pPr>
            <a:r>
              <a:rPr lang="it-IT" sz="2400" b="1" dirty="0" smtClean="0"/>
              <a:t>L’esaminatore </a:t>
            </a:r>
            <a:r>
              <a:rPr lang="it-IT" sz="2400" b="1" dirty="0"/>
              <a:t>attivo </a:t>
            </a:r>
            <a:r>
              <a:rPr lang="it-IT" sz="2400" dirty="0"/>
              <a:t>durante il colloquio si esprime con un linguaggio di livello A2  (VADEMECUM ai sensi della nota n. 8571 del 16 Dicembre 2010 del Ministero dell’interno</a:t>
            </a:r>
            <a:r>
              <a:rPr lang="it-IT" sz="2400" dirty="0" smtClean="0"/>
              <a:t>).</a:t>
            </a:r>
          </a:p>
          <a:p>
            <a:pPr marL="0" indent="0">
              <a:buNone/>
            </a:pPr>
            <a:r>
              <a:rPr lang="it-IT" sz="2400" b="1" dirty="0" smtClean="0"/>
              <a:t>L’esaminatore silente </a:t>
            </a:r>
            <a:r>
              <a:rPr lang="it-IT" sz="2400" dirty="0" smtClean="0"/>
              <a:t>osserva e prende nota del parlato del candidato.</a:t>
            </a:r>
            <a:endParaRPr lang="it-IT" sz="2400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098" name="Picture 2" descr="Risultati immagini per attenzione omi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190" y="1904974"/>
            <a:ext cx="32385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72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8706" y="368420"/>
            <a:ext cx="5891756" cy="588183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COME SI SVOLGE LA PROVA ?</a:t>
            </a:r>
          </a:p>
        </p:txBody>
      </p:sp>
      <p:sp>
        <p:nvSpPr>
          <p:cNvPr id="4" name="Rettangolo 3"/>
          <p:cNvSpPr/>
          <p:nvPr/>
        </p:nvSpPr>
        <p:spPr>
          <a:xfrm>
            <a:off x="327206" y="1966352"/>
            <a:ext cx="30573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dirty="0">
                <a:solidFill>
                  <a:srgbClr val="FF0000"/>
                </a:solidFill>
              </a:rPr>
              <a:t>UNO</a:t>
            </a:r>
          </a:p>
          <a:p>
            <a:pPr lvl="0" algn="ctr"/>
            <a:r>
              <a:rPr lang="it-IT" dirty="0"/>
              <a:t>PRESENTAZIONE DEL CANDIDATO </a:t>
            </a:r>
          </a:p>
        </p:txBody>
      </p:sp>
      <p:pic>
        <p:nvPicPr>
          <p:cNvPr id="5" name="Picture 2" descr="Risultati immagini per PRESENTAZIO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30" y="3336419"/>
            <a:ext cx="3211080" cy="240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tangolo 5"/>
          <p:cNvSpPr/>
          <p:nvPr/>
        </p:nvSpPr>
        <p:spPr>
          <a:xfrm>
            <a:off x="3751385" y="2889682"/>
            <a:ext cx="391550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DUE</a:t>
            </a:r>
          </a:p>
          <a:p>
            <a:pPr algn="ctr"/>
            <a:r>
              <a:rPr lang="it-IT" dirty="0"/>
              <a:t>INTERAZIONE ORALE (utilizzando tre dei sei quesiti della prova di lettura, e </a:t>
            </a:r>
            <a:r>
              <a:rPr lang="it-IT" dirty="0" smtClean="0"/>
              <a:t> </a:t>
            </a:r>
            <a:r>
              <a:rPr lang="it-IT" dirty="0"/>
              <a:t>tre sms della prova scritta, tratti anche da prove precedenti).</a:t>
            </a:r>
          </a:p>
        </p:txBody>
      </p:sp>
      <p:sp>
        <p:nvSpPr>
          <p:cNvPr id="8" name="Rettangolo 7"/>
          <p:cNvSpPr/>
          <p:nvPr/>
        </p:nvSpPr>
        <p:spPr>
          <a:xfrm>
            <a:off x="5115740" y="1234457"/>
            <a:ext cx="41830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/>
              <a:t>La prova si svolge in </a:t>
            </a:r>
            <a:r>
              <a:rPr lang="it-IT" sz="2800" dirty="0">
                <a:solidFill>
                  <a:srgbClr val="FF0000"/>
                </a:solidFill>
              </a:rPr>
              <a:t>tre</a:t>
            </a:r>
            <a:r>
              <a:rPr lang="it-IT" sz="2800" dirty="0"/>
              <a:t> fasi</a:t>
            </a:r>
          </a:p>
        </p:txBody>
      </p:sp>
      <p:sp>
        <p:nvSpPr>
          <p:cNvPr id="9" name="Rettangolo 8"/>
          <p:cNvSpPr/>
          <p:nvPr/>
        </p:nvSpPr>
        <p:spPr>
          <a:xfrm>
            <a:off x="8132168" y="4267401"/>
            <a:ext cx="36565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TRE</a:t>
            </a:r>
          </a:p>
          <a:p>
            <a:pPr algn="ctr"/>
            <a:r>
              <a:rPr lang="it-IT" dirty="0"/>
              <a:t>PRODUZIONE ORALE (a partire dalla scelta da parte del candidato di una delle due tracce della prova scritta). </a:t>
            </a:r>
          </a:p>
        </p:txBody>
      </p:sp>
      <p:pic>
        <p:nvPicPr>
          <p:cNvPr id="10" name="Picture 4" descr="Risultati immagini per DUE PARLANO LAVORO DISEGN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8745" y="956603"/>
            <a:ext cx="2657727" cy="3216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84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1015" y="211015"/>
            <a:ext cx="11620767" cy="1642739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>INDICAZIONE PER LA CONDUZIONE DELL’ESAME ORALE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i="1" dirty="0" smtClean="0"/>
              <a:t>L’insegnante è chiamato a …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1015" y="2015732"/>
            <a:ext cx="7849773" cy="4351715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it-IT" altLang="it-IT" sz="2400" dirty="0" smtClean="0"/>
              <a:t>a </a:t>
            </a:r>
            <a:r>
              <a:rPr lang="it-IT" altLang="it-IT" sz="2400" dirty="0"/>
              <a:t>mantenere un atteggiamento fortemente </a:t>
            </a:r>
            <a:r>
              <a:rPr lang="it-IT" altLang="it-IT" sz="2400" dirty="0" smtClean="0"/>
              <a:t>collaborativo</a:t>
            </a:r>
          </a:p>
          <a:p>
            <a:pPr>
              <a:lnSpc>
                <a:spcPct val="110000"/>
              </a:lnSpc>
            </a:pPr>
            <a:r>
              <a:rPr lang="it-IT" sz="2400" dirty="0"/>
              <a:t>a</a:t>
            </a:r>
            <a:r>
              <a:rPr lang="it-IT" sz="2400" dirty="0" smtClean="0"/>
              <a:t> mantenere </a:t>
            </a:r>
            <a:r>
              <a:rPr lang="it-IT" sz="2400" dirty="0"/>
              <a:t>un ritmo costantemente </a:t>
            </a:r>
            <a:r>
              <a:rPr lang="it-IT" sz="2400" dirty="0" smtClean="0"/>
              <a:t>rallentato</a:t>
            </a:r>
          </a:p>
          <a:p>
            <a:pPr>
              <a:lnSpc>
                <a:spcPct val="110000"/>
              </a:lnSpc>
            </a:pPr>
            <a:r>
              <a:rPr lang="it-IT" sz="2400" dirty="0" smtClean="0"/>
              <a:t>a tenere un </a:t>
            </a:r>
            <a:r>
              <a:rPr lang="it-IT" sz="2400" dirty="0"/>
              <a:t>atteggiamento amichevole improntato alla </a:t>
            </a:r>
            <a:r>
              <a:rPr lang="it-IT" sz="2400" dirty="0" smtClean="0"/>
              <a:t>cordialità, dando </a:t>
            </a:r>
            <a:r>
              <a:rPr lang="it-IT" sz="2400" dirty="0"/>
              <a:t>del tu ai </a:t>
            </a:r>
            <a:r>
              <a:rPr lang="it-IT" sz="2400" dirty="0" smtClean="0"/>
              <a:t>corsisti (le </a:t>
            </a:r>
            <a:r>
              <a:rPr lang="it-IT" sz="2400" dirty="0"/>
              <a:t>consegne </a:t>
            </a:r>
            <a:r>
              <a:rPr lang="it-IT" sz="2400" dirty="0" smtClean="0"/>
              <a:t>sono date utilizzando </a:t>
            </a:r>
            <a:r>
              <a:rPr lang="it-IT" sz="2400" dirty="0"/>
              <a:t>l’imperativo del </a:t>
            </a:r>
            <a:r>
              <a:rPr lang="it-IT" sz="2400" dirty="0" smtClean="0"/>
              <a:t>tu)</a:t>
            </a:r>
          </a:p>
          <a:p>
            <a:pPr>
              <a:lnSpc>
                <a:spcPct val="110000"/>
              </a:lnSpc>
            </a:pPr>
            <a:r>
              <a:rPr lang="it-IT" sz="2400" dirty="0"/>
              <a:t>a</a:t>
            </a:r>
            <a:r>
              <a:rPr lang="it-IT" sz="2400" dirty="0" smtClean="0"/>
              <a:t> riformulare la domanda nel caso non venga compresa, tenendo conto che questo incide nella valutazione.  Ad esempio: «Da dove vieni?» (non risponde) «Qual è il tuo paese?» (ancora esita), si ripropone la domanda, ma va valutata negativamente.</a:t>
            </a:r>
            <a:endParaRPr lang="it-IT" sz="2400" dirty="0"/>
          </a:p>
          <a:p>
            <a:endParaRPr lang="it-IT" dirty="0"/>
          </a:p>
        </p:txBody>
      </p:sp>
      <p:pic>
        <p:nvPicPr>
          <p:cNvPr id="3074" name="Picture 2" descr="Immagine correla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359" y="2480458"/>
            <a:ext cx="3131183" cy="273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92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1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1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7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7418" y="457200"/>
            <a:ext cx="10283970" cy="5240217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it-IT" sz="3600" b="1" dirty="0"/>
              <a:t>Criteri per l’attribuzione del punteggio</a:t>
            </a:r>
            <a:r>
              <a:rPr lang="it-IT" sz="3600" dirty="0"/>
              <a:t/>
            </a:r>
            <a:br>
              <a:rPr lang="it-IT" sz="3600" dirty="0"/>
            </a:br>
            <a:r>
              <a:rPr lang="it-IT" sz="3600" dirty="0"/>
              <a:t> </a:t>
            </a:r>
            <a:r>
              <a:rPr lang="it-IT" sz="3600" i="1" cap="none" dirty="0" smtClean="0"/>
              <a:t>La seguente tabella fa riferimento ai descrittori del sillabo  </a:t>
            </a:r>
            <a:br>
              <a:rPr lang="it-IT" sz="3600" i="1" cap="none" dirty="0" smtClean="0"/>
            </a:br>
            <a:r>
              <a:rPr lang="it-IT" sz="3600" i="1" cap="none" dirty="0" smtClean="0"/>
              <a:t>per i livelli di competenza in italiano L2 </a:t>
            </a:r>
            <a:br>
              <a:rPr lang="it-IT" sz="3600" i="1" cap="none" dirty="0" smtClean="0"/>
            </a:br>
            <a:r>
              <a:rPr lang="it-IT" sz="3600" i="1" cap="none" dirty="0" smtClean="0"/>
              <a:t>(in particolare la parte che si riferisce alla </a:t>
            </a:r>
            <a:br>
              <a:rPr lang="it-IT" sz="3600" i="1" cap="none" dirty="0" smtClean="0"/>
            </a:br>
            <a:r>
              <a:rPr lang="it-IT" sz="3600" i="1" cap="none" dirty="0" smtClean="0"/>
              <a:t>produzione orale generale e al monologo articolato).</a:t>
            </a:r>
            <a:br>
              <a:rPr lang="it-IT" sz="3600" i="1" cap="none" dirty="0" smtClean="0"/>
            </a:br>
            <a:endParaRPr lang="it-IT" sz="3600" i="1" dirty="0"/>
          </a:p>
        </p:txBody>
      </p:sp>
      <p:pic>
        <p:nvPicPr>
          <p:cNvPr id="4098" name="Picture 2" descr="Risultati immagini per omino che si danno la ma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057" y="4351797"/>
            <a:ext cx="9045576" cy="1925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5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791201" y="193965"/>
            <a:ext cx="58189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TABELLA PER </a:t>
            </a:r>
          </a:p>
          <a:p>
            <a:pPr algn="ctr"/>
            <a:r>
              <a:rPr lang="it-IT" sz="3200" b="1" dirty="0" smtClean="0"/>
              <a:t>L’ATTRIBUZIONE DEI </a:t>
            </a:r>
          </a:p>
          <a:p>
            <a:pPr algn="ctr"/>
            <a:r>
              <a:rPr lang="it-IT" sz="3200" b="1" dirty="0" smtClean="0"/>
              <a:t>PUNTEGGI</a:t>
            </a:r>
            <a:endParaRPr lang="it-IT" sz="32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44549"/>
              </p:ext>
            </p:extLst>
          </p:nvPr>
        </p:nvGraphicFramePr>
        <p:xfrm>
          <a:off x="498764" y="193964"/>
          <a:ext cx="4821381" cy="62622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5936">
                  <a:extLst>
                    <a:ext uri="{9D8B030D-6E8A-4147-A177-3AD203B41FA5}">
                      <a16:colId xmlns:a16="http://schemas.microsoft.com/office/drawing/2014/main" xmlns="" val="2610701899"/>
                    </a:ext>
                  </a:extLst>
                </a:gridCol>
                <a:gridCol w="1175114">
                  <a:extLst>
                    <a:ext uri="{9D8B030D-6E8A-4147-A177-3AD203B41FA5}">
                      <a16:colId xmlns:a16="http://schemas.microsoft.com/office/drawing/2014/main" xmlns="" val="3030290109"/>
                    </a:ext>
                  </a:extLst>
                </a:gridCol>
                <a:gridCol w="950331">
                  <a:extLst>
                    <a:ext uri="{9D8B030D-6E8A-4147-A177-3AD203B41FA5}">
                      <a16:colId xmlns:a16="http://schemas.microsoft.com/office/drawing/2014/main" xmlns="" val="2424356689"/>
                    </a:ext>
                  </a:extLst>
                </a:gridCol>
              </a:tblGrid>
              <a:tr h="4342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Attività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>
                    <a:solidFill>
                      <a:srgbClr val="78C70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Punteggio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>
                    <a:solidFill>
                      <a:srgbClr val="78C70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Tempo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>
                    <a:solidFill>
                      <a:srgbClr val="78C7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8443820"/>
                  </a:ext>
                </a:extLst>
              </a:tr>
              <a:tr h="1294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Presentazione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Viene chiesto al candidato di presentarsi e di fornire informazioni personali, anche con l’aiuto di domande da parte del commissario  (vedi Sillabo).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>
                    <a:solidFill>
                      <a:srgbClr val="78C70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FINO A 15 PUNTI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2/3 minuti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/>
                </a:tc>
                <a:extLst>
                  <a:ext uri="{0D108BD9-81ED-4DB2-BD59-A6C34878D82A}">
                    <a16:rowId xmlns:a16="http://schemas.microsoft.com/office/drawing/2014/main" xmlns="" val="1352613732"/>
                  </a:ext>
                </a:extLst>
              </a:tr>
              <a:tr h="15106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Al candidato vengono posti, in forma orale, 3 dei sei quesiti presenti nella prova di lettura, a scelta del commissario. A questi tre quesiti il candidato dà tre risposte in forma aperta. Per ogni riposta comprensibile vengono attribuiti tre punti.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>
                    <a:solidFill>
                      <a:srgbClr val="78C70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FINO A 15 PUNTI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 minuto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/>
                </a:tc>
                <a:extLst>
                  <a:ext uri="{0D108BD9-81ED-4DB2-BD59-A6C34878D82A}">
                    <a16:rowId xmlns:a16="http://schemas.microsoft.com/office/drawing/2014/main" xmlns="" val="3791460874"/>
                  </a:ext>
                </a:extLst>
              </a:tr>
              <a:tr h="1294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Al candidato vengono successivamente poste le tre domande presenti nei tre sms di una prova </a:t>
                      </a:r>
                      <a:r>
                        <a:rPr lang="it-IT" sz="1100" dirty="0" err="1">
                          <a:solidFill>
                            <a:schemeClr val="tx1"/>
                          </a:solidFill>
                          <a:effectLst/>
                        </a:rPr>
                        <a:t>predente</a:t>
                      </a: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. Questo per rendere la prova del candidato svincolata da una precedente lettura preparatoria.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>
                    <a:solidFill>
                      <a:srgbClr val="78C70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FINO A 15 PUNTI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 minuto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/>
                </a:tc>
                <a:extLst>
                  <a:ext uri="{0D108BD9-81ED-4DB2-BD59-A6C34878D82A}">
                    <a16:rowId xmlns:a16="http://schemas.microsoft.com/office/drawing/2014/main" xmlns="" val="1051515234"/>
                  </a:ext>
                </a:extLst>
              </a:tr>
              <a:tr h="15106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Al candidato viene chiesto di trattare in forma orale, a scelta, uno dei due temi contenuti nella prova scritta.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Durante questa prova </a:t>
                      </a:r>
                      <a:r>
                        <a:rPr lang="it-IT" sz="1100" u="sng" dirty="0">
                          <a:solidFill>
                            <a:schemeClr val="tx1"/>
                          </a:solidFill>
                          <a:effectLst/>
                        </a:rPr>
                        <a:t>l’esaminatore non deve guidare il candidato con domande</a:t>
                      </a: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 in quanto si tratta di una prova in forma di monologo.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>
                    <a:solidFill>
                      <a:srgbClr val="78C70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FINO A 25 PUNTI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1/2 minuti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/>
                </a:tc>
                <a:extLst>
                  <a:ext uri="{0D108BD9-81ED-4DB2-BD59-A6C34878D82A}">
                    <a16:rowId xmlns:a16="http://schemas.microsoft.com/office/drawing/2014/main" xmlns="" val="4278502945"/>
                  </a:ext>
                </a:extLst>
              </a:tr>
              <a:tr h="217104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>
                    <a:solidFill>
                      <a:srgbClr val="78C70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900">
                          <a:effectLst/>
                        </a:rPr>
                        <a:t>MAX. 70 PUNTI*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900" dirty="0">
                          <a:effectLst/>
                        </a:rPr>
                        <a:t>5 </a:t>
                      </a:r>
                      <a:r>
                        <a:rPr lang="it-IT" sz="900" dirty="0" err="1">
                          <a:effectLst/>
                        </a:rPr>
                        <a:t>max</a:t>
                      </a:r>
                      <a:r>
                        <a:rPr lang="it-IT" sz="900" dirty="0">
                          <a:effectLst/>
                        </a:rPr>
                        <a:t> 7 minuti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745" marR="51745" marT="0" marB="0"/>
                </a:tc>
                <a:extLst>
                  <a:ext uri="{0D108BD9-81ED-4DB2-BD59-A6C34878D82A}">
                    <a16:rowId xmlns:a16="http://schemas.microsoft.com/office/drawing/2014/main" xmlns="" val="548825628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5957455" y="3435927"/>
            <a:ext cx="5486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Il punteggio massimo complessivo della prova orale è di </a:t>
            </a:r>
            <a:r>
              <a:rPr lang="it-IT" sz="2400" b="1" dirty="0"/>
              <a:t>70 PUNTI</a:t>
            </a:r>
            <a:r>
              <a:rPr lang="it-IT" sz="2400" dirty="0"/>
              <a:t>, e </a:t>
            </a:r>
            <a:r>
              <a:rPr lang="it-IT" sz="2400" b="1" dirty="0"/>
              <a:t>non costituisce la piena sufficienza al Test A2</a:t>
            </a:r>
            <a:r>
              <a:rPr lang="it-IT" sz="2400" dirty="0"/>
              <a:t> se il candidato non ha completato, del tutto o in buona parte, la prova di ASCOLTO (30 punti).</a:t>
            </a:r>
          </a:p>
          <a:p>
            <a:r>
              <a:rPr lang="it-IT" sz="2400" dirty="0"/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813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33388" y="6248853"/>
            <a:ext cx="11758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TABELLA REGISTRAZIONE PUNTEGGIO DELLA PROVA ORALE </a:t>
            </a:r>
            <a:endParaRPr lang="it-IT" sz="28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987198"/>
              </p:ext>
            </p:extLst>
          </p:nvPr>
        </p:nvGraphicFramePr>
        <p:xfrm>
          <a:off x="433388" y="263234"/>
          <a:ext cx="11481521" cy="57886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8864">
                  <a:extLst>
                    <a:ext uri="{9D8B030D-6E8A-4147-A177-3AD203B41FA5}">
                      <a16:colId xmlns:a16="http://schemas.microsoft.com/office/drawing/2014/main" xmlns="" val="1143705213"/>
                    </a:ext>
                  </a:extLst>
                </a:gridCol>
                <a:gridCol w="905907">
                  <a:extLst>
                    <a:ext uri="{9D8B030D-6E8A-4147-A177-3AD203B41FA5}">
                      <a16:colId xmlns:a16="http://schemas.microsoft.com/office/drawing/2014/main" xmlns="" val="514843514"/>
                    </a:ext>
                  </a:extLst>
                </a:gridCol>
                <a:gridCol w="2955889">
                  <a:extLst>
                    <a:ext uri="{9D8B030D-6E8A-4147-A177-3AD203B41FA5}">
                      <a16:colId xmlns:a16="http://schemas.microsoft.com/office/drawing/2014/main" xmlns="" val="1684833931"/>
                    </a:ext>
                  </a:extLst>
                </a:gridCol>
                <a:gridCol w="1105490">
                  <a:extLst>
                    <a:ext uri="{9D8B030D-6E8A-4147-A177-3AD203B41FA5}">
                      <a16:colId xmlns:a16="http://schemas.microsoft.com/office/drawing/2014/main" xmlns="" val="2260512884"/>
                    </a:ext>
                  </a:extLst>
                </a:gridCol>
                <a:gridCol w="956361">
                  <a:extLst>
                    <a:ext uri="{9D8B030D-6E8A-4147-A177-3AD203B41FA5}">
                      <a16:colId xmlns:a16="http://schemas.microsoft.com/office/drawing/2014/main" xmlns="" val="1311337867"/>
                    </a:ext>
                  </a:extLst>
                </a:gridCol>
                <a:gridCol w="947456">
                  <a:extLst>
                    <a:ext uri="{9D8B030D-6E8A-4147-A177-3AD203B41FA5}">
                      <a16:colId xmlns:a16="http://schemas.microsoft.com/office/drawing/2014/main" xmlns="" val="2651570113"/>
                    </a:ext>
                  </a:extLst>
                </a:gridCol>
                <a:gridCol w="731554">
                  <a:extLst>
                    <a:ext uri="{9D8B030D-6E8A-4147-A177-3AD203B41FA5}">
                      <a16:colId xmlns:a16="http://schemas.microsoft.com/office/drawing/2014/main" xmlns="" val="1442292265"/>
                    </a:ext>
                  </a:extLst>
                </a:gridCol>
              </a:tblGrid>
              <a:tr h="5957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Attività</a:t>
                      </a:r>
                      <a:endParaRPr lang="it-I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Punteggio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globale</a:t>
                      </a:r>
                      <a:endParaRPr lang="it-I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Punteggio in dettaglio</a:t>
                      </a:r>
                      <a:endParaRPr lang="it-I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Punteggi del candidato</a:t>
                      </a:r>
                      <a:endParaRPr lang="it-I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Tempo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8354934"/>
                  </a:ext>
                </a:extLst>
              </a:tr>
              <a:tr h="10224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Presentazione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Viene chiesto al candidato di presentarsi e di fornire informazioni personali, anche con l’aiuto di domande da parte del commissario  (vedi Sillabo).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FINO 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15 PUNTI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2/3 minuti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extLst>
                  <a:ext uri="{0D108BD9-81ED-4DB2-BD59-A6C34878D82A}">
                    <a16:rowId xmlns:a16="http://schemas.microsoft.com/office/drawing/2014/main" xmlns="" val="2484839324"/>
                  </a:ext>
                </a:extLst>
              </a:tr>
              <a:tr h="1156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Quesiti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Al candidato vengono posti, in forma orale, 3 dei sei quesiti presenti nella prova di lettura, a scelta del commissario. A questi tre quesiti il candidato dà tre risposte in forma aperta.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FINO 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15 PUNTI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5 punti per ogni quesito: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0-1 punti: risposta non coerente con la consegna o incomprensibile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2-3 punti: risposta  poco comprensibile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4-5 punti: risposta  efficace sul piano comunicativo (anche se riporta qualche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imprecisione di sintassi)</a:t>
                      </a:r>
                      <a:endParaRPr lang="it-I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1°quesito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2°quesito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3°quesito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1 minuto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extLst>
                  <a:ext uri="{0D108BD9-81ED-4DB2-BD59-A6C34878D82A}">
                    <a16:rowId xmlns:a16="http://schemas.microsoft.com/office/drawing/2014/main" xmlns="" val="3836013475"/>
                  </a:ext>
                </a:extLst>
              </a:tr>
              <a:tr h="1156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SMS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Al candidato vengono successivamente poste le tre domande presenti nei tre SMS della prova scritta  (o precedente). 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FINO 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15 PUNTI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5 punti per ogni SMS: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0-1 punti: risposta non coerente con la consegna o incomprensibile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2-3 punti: risposta  poco comprensibile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4-5 punti: risposta  efficace sul piano comunicativo (anche se riporta qualche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imprecisione di sintassi )</a:t>
                      </a:r>
                      <a:endParaRPr lang="it-I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1° SMS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2° SMS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3° SMS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 minuto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extLst>
                  <a:ext uri="{0D108BD9-81ED-4DB2-BD59-A6C34878D82A}">
                    <a16:rowId xmlns:a16="http://schemas.microsoft.com/office/drawing/2014/main" xmlns="" val="3944652730"/>
                  </a:ext>
                </a:extLst>
              </a:tr>
              <a:tr h="335496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Produzione orale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Al candidato viene chiesto di trattare in forma orale, a scelta, uno dei due temi contenuti nella prova scritta.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Durante questa prova </a:t>
                      </a:r>
                      <a:r>
                        <a:rPr lang="it-IT" sz="1100" u="sng" dirty="0">
                          <a:effectLst/>
                        </a:rPr>
                        <a:t>l’esaminatore non deve guidare il candidato con domande</a:t>
                      </a:r>
                      <a:r>
                        <a:rPr lang="it-IT" sz="1100" dirty="0">
                          <a:effectLst/>
                        </a:rPr>
                        <a:t> in quanto si tratta di una prova in forma di monologo.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>
                    <a:solidFill>
                      <a:srgbClr val="00206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FINO 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25 PUNTI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0-10 efficacia comunicativa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1/2 minuti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extLst>
                  <a:ext uri="{0D108BD9-81ED-4DB2-BD59-A6C34878D82A}">
                    <a16:rowId xmlns:a16="http://schemas.microsoft.com/office/drawing/2014/main" xmlns="" val="1234602266"/>
                  </a:ext>
                </a:extLst>
              </a:tr>
              <a:tr h="51122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0-5 Parla per un tempo congruente alla prova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9849590"/>
                  </a:ext>
                </a:extLst>
              </a:tr>
              <a:tr h="33445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0-5 lega in modo elementare le frasi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51198331"/>
                  </a:ext>
                </a:extLst>
              </a:tr>
              <a:tr h="33445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0-5 usa correttamente i verbi</a:t>
                      </a:r>
                      <a:endParaRPr lang="it-I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5976187"/>
                  </a:ext>
                </a:extLst>
              </a:tr>
              <a:tr h="3408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900">
                          <a:effectLst/>
                        </a:rPr>
                        <a:t>MAX. 70 PUNTI*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900">
                          <a:effectLst/>
                        </a:rPr>
                        <a:t>Punteggio totale</a:t>
                      </a:r>
                      <a:br>
                        <a:rPr lang="it-IT" sz="900">
                          <a:effectLst/>
                        </a:rPr>
                      </a:br>
                      <a:r>
                        <a:rPr lang="it-IT" sz="900">
                          <a:effectLst/>
                        </a:rPr>
                        <a:t> del candidato: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900" dirty="0">
                          <a:effectLst/>
                        </a:rPr>
                        <a:t>5 </a:t>
                      </a:r>
                      <a:r>
                        <a:rPr lang="it-IT" sz="900" dirty="0" err="1">
                          <a:effectLst/>
                        </a:rPr>
                        <a:t>max</a:t>
                      </a:r>
                      <a:r>
                        <a:rPr lang="it-IT" sz="900" dirty="0">
                          <a:effectLst/>
                        </a:rPr>
                        <a:t> 7 minuti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13" marR="37813" marT="0" marB="0"/>
                </a:tc>
                <a:extLst>
                  <a:ext uri="{0D108BD9-81ED-4DB2-BD59-A6C34878D82A}">
                    <a16:rowId xmlns:a16="http://schemas.microsoft.com/office/drawing/2014/main" xmlns="" val="802468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63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46000">
              <a:schemeClr val="accent5">
                <a:lumMod val="95000"/>
                <a:lumOff val="5000"/>
              </a:schemeClr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8154" y="271013"/>
            <a:ext cx="9603275" cy="699659"/>
          </a:xfrm>
        </p:spPr>
        <p:txBody>
          <a:bodyPr/>
          <a:lstStyle/>
          <a:p>
            <a:r>
              <a:rPr lang="it-IT" b="1" dirty="0" smtClean="0"/>
              <a:t>CALCOLO DEL PUNTEGGIO TOTALE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12012" y="970672"/>
            <a:ext cx="9087730" cy="5570805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Il test scritto deve essere corretto e si assegnano i punteggi per le prime due prove di ASCOLTO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v"/>
            </a:pPr>
            <a:r>
              <a:rPr lang="it-IT" dirty="0" smtClean="0"/>
              <a:t>Il </a:t>
            </a:r>
            <a:r>
              <a:rPr lang="it-IT" dirty="0"/>
              <a:t>punteggio massimo complessivo della prova orale è di </a:t>
            </a:r>
            <a:r>
              <a:rPr lang="it-IT" b="1" dirty="0"/>
              <a:t>70 PUNTI</a:t>
            </a:r>
            <a:r>
              <a:rPr lang="it-IT" dirty="0"/>
              <a:t>, e </a:t>
            </a:r>
            <a:r>
              <a:rPr lang="it-IT" b="1" dirty="0"/>
              <a:t>non costituisce la piena sufficienza al Test A2</a:t>
            </a:r>
            <a:r>
              <a:rPr lang="it-IT" dirty="0"/>
              <a:t> se il candidato non ha completato, del tutto o in buona parte, la prova di ASCOLTO (30 punti).</a:t>
            </a:r>
          </a:p>
          <a:p>
            <a:pPr>
              <a:buFont typeface="Wingdings" panose="05000000000000000000" pitchFamily="2" charset="2"/>
              <a:buChar char="v"/>
            </a:pPr>
            <a:endParaRPr lang="it-IT" dirty="0"/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I punteggi in tal modo riportati </a:t>
            </a:r>
            <a:r>
              <a:rPr lang="it-IT" b="1" dirty="0"/>
              <a:t>vengono sommati alla PROVA DI ASCOLTO</a:t>
            </a:r>
            <a:r>
              <a:rPr lang="it-IT" dirty="0"/>
              <a:t> e determinano il punteggio del candidato, regolarmente apposto su base 100.</a:t>
            </a:r>
          </a:p>
          <a:p>
            <a:pPr>
              <a:buFont typeface="Wingdings" panose="05000000000000000000" pitchFamily="2" charset="2"/>
              <a:buChar char="v"/>
            </a:pPr>
            <a:endParaRPr lang="it-IT" dirty="0"/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Si ricorda che per la somma del punteggio non si tiene conto della PROVA DI LETTURA, </a:t>
            </a:r>
            <a:r>
              <a:rPr lang="it-IT" dirty="0" err="1"/>
              <a:t>ancorchè</a:t>
            </a:r>
            <a:r>
              <a:rPr lang="it-IT" dirty="0"/>
              <a:t> fosse stata </a:t>
            </a:r>
            <a:r>
              <a:rPr lang="it-IT" dirty="0" smtClean="0"/>
              <a:t>svolta.</a:t>
            </a:r>
            <a:endParaRPr lang="it-IT" dirty="0"/>
          </a:p>
        </p:txBody>
      </p:sp>
      <p:pic>
        <p:nvPicPr>
          <p:cNvPr id="2050" name="Picture 2" descr="Risultati immagini per omino che fa calcol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17" y="2356915"/>
            <a:ext cx="2643895" cy="2799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34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9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000" b="1" dirty="0" smtClean="0"/>
              <a:t>Compilazione del registro d’esame</a:t>
            </a:r>
            <a:endParaRPr lang="it-IT" sz="40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070544"/>
              </p:ext>
            </p:extLst>
          </p:nvPr>
        </p:nvGraphicFramePr>
        <p:xfrm>
          <a:off x="347428" y="2360192"/>
          <a:ext cx="11471564" cy="26901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47157">
                  <a:extLst>
                    <a:ext uri="{9D8B030D-6E8A-4147-A177-3AD203B41FA5}">
                      <a16:colId xmlns:a16="http://schemas.microsoft.com/office/drawing/2014/main" xmlns="" val="138497939"/>
                    </a:ext>
                  </a:extLst>
                </a:gridCol>
                <a:gridCol w="4129762">
                  <a:extLst>
                    <a:ext uri="{9D8B030D-6E8A-4147-A177-3AD203B41FA5}">
                      <a16:colId xmlns:a16="http://schemas.microsoft.com/office/drawing/2014/main" xmlns="" val="3872358655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xmlns="" val="3475509510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xmlns="" val="2108175973"/>
                    </a:ext>
                  </a:extLst>
                </a:gridCol>
                <a:gridCol w="1147157">
                  <a:extLst>
                    <a:ext uri="{9D8B030D-6E8A-4147-A177-3AD203B41FA5}">
                      <a16:colId xmlns:a16="http://schemas.microsoft.com/office/drawing/2014/main" xmlns="" val="3265484697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xmlns="" val="433975562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xmlns="" val="2605484617"/>
                    </a:ext>
                  </a:extLst>
                </a:gridCol>
              </a:tblGrid>
              <a:tr h="622242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it-IT" sz="1100" dirty="0">
                        <a:ln>
                          <a:noFill/>
                        </a:ln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FIRMA  candidato</a:t>
                      </a:r>
                      <a:endParaRPr lang="it-IT" sz="2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Punteggio per ciascuna prova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it-IT" sz="110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4457224"/>
                  </a:ext>
                </a:extLst>
              </a:tr>
              <a:tr h="1128556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ln>
                            <a:noFill/>
                          </a:ln>
                          <a:effectLst/>
                        </a:rPr>
                        <a:t>Lettura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ln>
                            <a:noFill/>
                          </a:ln>
                          <a:effectLst/>
                        </a:rPr>
                        <a:t>……./35</a:t>
                      </a:r>
                      <a:endParaRPr lang="it-IT" sz="1800" b="1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Scrittura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……./35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Ascolto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……./30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it-IT" sz="20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Orale ……./70</a:t>
                      </a:r>
                      <a:endParaRPr lang="it-IT" sz="20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Punteggio totale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……./100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2323028"/>
                  </a:ext>
                </a:extLst>
              </a:tr>
              <a:tr h="93931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it-IT" sz="110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it-IT" sz="110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it-IT" sz="110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r>
                        <a:rPr lang="it-IT" sz="20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//</a:t>
                      </a:r>
                      <a:endParaRPr lang="it-IT" sz="20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r>
                        <a:rPr lang="it-IT" sz="2000" b="1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r>
                        <a:rPr lang="it-IT" sz="20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//</a:t>
                      </a:r>
                      <a:endParaRPr lang="it-IT" sz="2000" b="1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it-IT" sz="110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it-IT" sz="110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it-IT" sz="110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1030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53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11" y="152400"/>
            <a:ext cx="10018713" cy="775855"/>
          </a:xfrm>
        </p:spPr>
        <p:txBody>
          <a:bodyPr>
            <a:normAutofit/>
          </a:bodyPr>
          <a:lstStyle/>
          <a:p>
            <a:r>
              <a:rPr lang="it-IT" dirty="0" smtClean="0"/>
              <a:t>Questa la normativa …………………….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9382" y="1316182"/>
            <a:ext cx="8118763" cy="52785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CIRCOLARE n. 463 del 20 febbraio 2012</a:t>
            </a:r>
          </a:p>
          <a:p>
            <a:pPr marL="0" indent="0">
              <a:buNone/>
            </a:pPr>
            <a:r>
              <a:rPr lang="it-IT" sz="2000" dirty="0" smtClean="0"/>
              <a:t>Decreto del Ministero dell’Interno 4 giugno 2010 – Modalità di svolgimento del test di conoscenza della lingua italiana … Aggiornamenti.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…………… Preso atto dei numerosi casi di «analfabetismo funzionale» si è convenuto, sempre d’intesa con il Ministero dell’Interno, che a richiesta dello straniero, il quale dichiari – sotto la propria responsabilità – di essere incapace di sostenere la prova … le commissioni, …, fermo restando il quadro normativo di riferimento, predispongono </a:t>
            </a:r>
            <a:r>
              <a:rPr lang="it-IT" i="1" u="sng" dirty="0" smtClean="0"/>
              <a:t>….prove integrative/suppletive </a:t>
            </a:r>
            <a:r>
              <a:rPr lang="it-IT" dirty="0" smtClean="0"/>
              <a:t>definite in modo da consentire lo svolgimento della prova relativa all’interazione con altre modalità in ogni caso coerenti con le specifiche indicazioni contenute nel  Vademecum.</a:t>
            </a:r>
            <a:endParaRPr lang="it-IT" dirty="0"/>
          </a:p>
        </p:txBody>
      </p:sp>
      <p:pic>
        <p:nvPicPr>
          <p:cNvPr id="2050" name="Picture 2" descr="Risultati immagini per libro leg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9232" y="1730326"/>
            <a:ext cx="3292374" cy="3433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72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3547" y="180109"/>
            <a:ext cx="8989726" cy="623455"/>
          </a:xfrm>
        </p:spPr>
        <p:txBody>
          <a:bodyPr>
            <a:normAutofit/>
          </a:bodyPr>
          <a:lstStyle/>
          <a:p>
            <a:r>
              <a:rPr lang="it-IT" b="1" dirty="0" smtClean="0"/>
              <a:t>Compilazione  del verbale d’esame.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3546" y="1884218"/>
            <a:ext cx="11331145" cy="394854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sz="2400" dirty="0" smtClean="0"/>
              <a:t>Sul verbale d’esame deve essere riportato l’avvenuto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dirty="0"/>
              <a:t>e</a:t>
            </a:r>
            <a:r>
              <a:rPr lang="it-IT" sz="2400" dirty="0" smtClean="0"/>
              <a:t>same integrativo. </a:t>
            </a:r>
          </a:p>
          <a:p>
            <a:pPr marL="0" indent="0">
              <a:buNone/>
            </a:pPr>
            <a:r>
              <a:rPr lang="it-IT" sz="2400" dirty="0" smtClean="0"/>
              <a:t>Ad esempio:</a:t>
            </a:r>
            <a:endParaRPr lang="it-IT" sz="2400" dirty="0"/>
          </a:p>
          <a:p>
            <a:pPr marL="0" indent="0">
              <a:buNone/>
            </a:pPr>
            <a:r>
              <a:rPr lang="it-IT" sz="2800" dirty="0" smtClean="0"/>
              <a:t>Il </a:t>
            </a:r>
            <a:r>
              <a:rPr lang="it-IT" sz="2800" dirty="0"/>
              <a:t>candidato n° XX (numero da registro) NOME COGNOME, dopo averne accertato lo stato di analfabetismo funzionale, è stato sottoposto a Prova Orale, come previsto dalla C.M. MIUR del 20 febbraio 2012.</a:t>
            </a:r>
          </a:p>
          <a:p>
            <a:endParaRPr lang="it-IT" dirty="0"/>
          </a:p>
        </p:txBody>
      </p:sp>
      <p:pic>
        <p:nvPicPr>
          <p:cNvPr id="1026" name="Picture 2" descr="Risultati immagini per uomo che scrive documen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928" y="1025236"/>
            <a:ext cx="4171688" cy="220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72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9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Fine presentazione</a:t>
            </a:r>
            <a:endParaRPr lang="it-IT" b="1" dirty="0"/>
          </a:p>
        </p:txBody>
      </p:sp>
      <p:sp>
        <p:nvSpPr>
          <p:cNvPr id="4" name="Rettangolo 3"/>
          <p:cNvSpPr/>
          <p:nvPr/>
        </p:nvSpPr>
        <p:spPr>
          <a:xfrm>
            <a:off x="1451578" y="1853754"/>
            <a:ext cx="9603275" cy="3152112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it-IT" dirty="0" smtClean="0">
                <a:solidFill>
                  <a:srgbClr val="002060"/>
                </a:solidFill>
              </a:rPr>
              <a:t>Grazie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550770" y="6211669"/>
            <a:ext cx="1856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LORELLA TOMIROTTI</a:t>
            </a:r>
            <a:endParaRPr lang="it-IT" b="1" dirty="0"/>
          </a:p>
        </p:txBody>
      </p:sp>
      <p:pic>
        <p:nvPicPr>
          <p:cNvPr id="5122" name="Picture 2" descr="Risultati immagini per omino che si danno la ma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403" y="5028072"/>
            <a:ext cx="5095298" cy="1620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Risultati immagini per omino che si danno la ma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07" y="748963"/>
            <a:ext cx="14287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Risultati immagini per omino che si danno la ma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060" y="672653"/>
            <a:ext cx="14287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983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000" dirty="0" smtClean="0"/>
              <a:t>ATTENZIONE !</a:t>
            </a:r>
            <a:endParaRPr lang="it-IT" sz="6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25091" y="2015732"/>
            <a:ext cx="8562108" cy="3450613"/>
          </a:xfrm>
        </p:spPr>
        <p:txBody>
          <a:bodyPr>
            <a:normAutofit lnSpcReduction="10000"/>
          </a:bodyPr>
          <a:lstStyle/>
          <a:p>
            <a:pPr marL="319087" lvl="1" indent="0">
              <a:buFont typeface="Wingdings" panose="05000000000000000000" pitchFamily="2" charset="2"/>
              <a:buNone/>
              <a:defRPr/>
            </a:pPr>
            <a:r>
              <a:rPr lang="it-IT" sz="3200" dirty="0"/>
              <a:t>NON è l’esenzione dal test per gli immigrati affetti da gravi limitazioni alla capacità' di apprendimento linguistico derivanti dall'età, da patologie o handicap (comma 3 dell’art. 4 del DM 4/6/2010)  &gt; servizi di MEDICINA LEGALE aziende sanitarie </a:t>
            </a:r>
            <a:r>
              <a:rPr lang="it-IT" sz="3200" dirty="0" smtClean="0"/>
              <a:t>locali.</a:t>
            </a:r>
            <a:endParaRPr lang="it-IT" sz="3200" dirty="0"/>
          </a:p>
          <a:p>
            <a:pPr marL="46037" indent="0">
              <a:buFont typeface="Wingdings" panose="05000000000000000000" pitchFamily="2" charset="2"/>
              <a:buNone/>
              <a:defRPr/>
            </a:pPr>
            <a:endParaRPr lang="it-IT" dirty="0"/>
          </a:p>
          <a:p>
            <a:endParaRPr lang="it-IT" dirty="0"/>
          </a:p>
        </p:txBody>
      </p:sp>
      <p:pic>
        <p:nvPicPr>
          <p:cNvPr id="3074" name="Picture 2" descr="Risultati immagini per attenzione omi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20" y="2595273"/>
            <a:ext cx="2629189" cy="26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98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51579" y="152401"/>
            <a:ext cx="9603275" cy="1701354"/>
          </a:xfrm>
        </p:spPr>
        <p:txBody>
          <a:bodyPr/>
          <a:lstStyle/>
          <a:p>
            <a:pPr algn="ctr"/>
            <a:r>
              <a:rPr lang="it-IT" sz="4000" dirty="0" smtClean="0"/>
              <a:t>Essere sottoposto all’esame integrativo / </a:t>
            </a:r>
            <a:r>
              <a:rPr lang="it-IT" sz="4000" dirty="0" err="1" smtClean="0"/>
              <a:t>supplettivo</a:t>
            </a:r>
            <a:r>
              <a:rPr lang="it-IT" sz="4000" dirty="0" smtClean="0"/>
              <a:t> </a:t>
            </a:r>
            <a:r>
              <a:rPr lang="it-IT" dirty="0" smtClean="0"/>
              <a:t>…</a:t>
            </a:r>
            <a:endParaRPr lang="it-IT" dirty="0"/>
          </a:p>
        </p:txBody>
      </p:sp>
      <p:pic>
        <p:nvPicPr>
          <p:cNvPr id="2052" name="Picture 4" descr="Risultati immagini per bilancia leg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853754"/>
            <a:ext cx="5677338" cy="4093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6428510" y="2633563"/>
            <a:ext cx="47521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 smtClean="0"/>
              <a:t>È UN DIRITTO</a:t>
            </a:r>
            <a:endParaRPr lang="it-IT" sz="6000" dirty="0"/>
          </a:p>
        </p:txBody>
      </p:sp>
    </p:spTree>
    <p:extLst>
      <p:ext uri="{BB962C8B-B14F-4D97-AF65-F5344CB8AC3E}">
        <p14:creationId xmlns:p14="http://schemas.microsoft.com/office/powerpoint/2010/main" val="318233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704108"/>
          </a:xfrm>
        </p:spPr>
        <p:txBody>
          <a:bodyPr>
            <a:normAutofit/>
          </a:bodyPr>
          <a:lstStyle/>
          <a:p>
            <a:r>
              <a:rPr lang="it-IT" sz="4000" dirty="0" smtClean="0"/>
              <a:t>INDIVIDUAZIONE DEI POSSIBILI CANDIDATI ANALFABETI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99855" y="1704109"/>
            <a:ext cx="9203168" cy="486294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3400" dirty="0" smtClean="0"/>
              <a:t>Il coordinatore </a:t>
            </a:r>
            <a:r>
              <a:rPr lang="it-IT" sz="3400" dirty="0"/>
              <a:t>cerca di individuare possibili situazioni di analfabetismo tra i candidati presenti</a:t>
            </a:r>
            <a:r>
              <a:rPr lang="it-IT" sz="3400" dirty="0" smtClean="0"/>
              <a:t>.</a:t>
            </a:r>
          </a:p>
          <a:p>
            <a:pPr marL="0" indent="0">
              <a:buNone/>
            </a:pPr>
            <a:endParaRPr lang="it-IT" dirty="0" smtClean="0"/>
          </a:p>
          <a:p>
            <a:pPr marL="0" lvl="0" indent="0">
              <a:buNone/>
            </a:pPr>
            <a:r>
              <a:rPr lang="it-IT" sz="3100" dirty="0" smtClean="0"/>
              <a:t>Si </a:t>
            </a:r>
            <a:r>
              <a:rPr lang="it-IT" sz="3100" dirty="0"/>
              <a:t>sottopone </a:t>
            </a:r>
            <a:r>
              <a:rPr lang="it-IT" sz="3100" dirty="0" smtClean="0"/>
              <a:t>a tutti i candidati la </a:t>
            </a:r>
            <a:r>
              <a:rPr lang="it-IT" sz="3100" b="1" dirty="0"/>
              <a:t>SCHEDA </a:t>
            </a:r>
            <a:r>
              <a:rPr lang="it-IT" sz="3100" b="1" dirty="0" smtClean="0"/>
              <a:t>PRELIMINARE</a:t>
            </a:r>
            <a:r>
              <a:rPr lang="it-IT" sz="3100" dirty="0" smtClean="0"/>
              <a:t>, </a:t>
            </a:r>
            <a:r>
              <a:rPr lang="it-IT" sz="3100" dirty="0"/>
              <a:t>per accertare l’incapacità </a:t>
            </a:r>
            <a:r>
              <a:rPr lang="it-IT" sz="3100" dirty="0" smtClean="0"/>
              <a:t>a riprodurre semplici </a:t>
            </a:r>
            <a:r>
              <a:rPr lang="it-IT" sz="3100" dirty="0"/>
              <a:t>parole o cifre. Con l’aiuto del commissario se necessario, nella stessa scheda ogni candidato scriverà anche:</a:t>
            </a:r>
          </a:p>
          <a:p>
            <a:pPr lvl="0"/>
            <a:r>
              <a:rPr lang="it-IT" sz="3100" dirty="0"/>
              <a:t>il proprio nome e cognome</a:t>
            </a:r>
          </a:p>
          <a:p>
            <a:pPr lvl="0"/>
            <a:r>
              <a:rPr lang="it-IT" sz="3100" dirty="0"/>
              <a:t>la nazionalità</a:t>
            </a:r>
          </a:p>
          <a:p>
            <a:pPr lvl="0"/>
            <a:r>
              <a:rPr lang="it-IT" sz="3100" dirty="0"/>
              <a:t>gli anni di scolarità (indicativamente zero o non superiori a tre)</a:t>
            </a:r>
          </a:p>
          <a:p>
            <a:pPr lvl="0"/>
            <a:r>
              <a:rPr lang="it-IT" sz="3100" dirty="0"/>
              <a:t>se ha già svolto in precedenza </a:t>
            </a:r>
            <a:r>
              <a:rPr lang="it-IT" sz="3100" dirty="0" smtClean="0"/>
              <a:t>2 volte lo </a:t>
            </a:r>
            <a:r>
              <a:rPr lang="it-IT" sz="3100" dirty="0"/>
              <a:t>stesso test (potrebbe essere utile rintracciare il punteggio, se possibile – se fosse molto basso si considera indicatore di analfabetismo)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 rot="19788359">
            <a:off x="374073" y="3158836"/>
            <a:ext cx="1745672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FF0000"/>
                </a:solidFill>
              </a:rPr>
              <a:t>1° FASE</a:t>
            </a:r>
            <a:endParaRPr lang="it-IT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67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4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9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1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7092" y="1052945"/>
            <a:ext cx="2784764" cy="1918855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SCHEDA PRELIMINARE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19055" y="332510"/>
            <a:ext cx="7983968" cy="5971308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lvl="0" indent="0" fontAlgn="base">
              <a:buNone/>
            </a:pPr>
            <a:r>
              <a:rPr lang="it-IT" b="1" dirty="0" smtClean="0"/>
              <a:t>1 - COPIA </a:t>
            </a:r>
            <a:r>
              <a:rPr lang="it-IT" b="1" dirty="0"/>
              <a:t>LE PAROLE CHE SONO SCRITTE, COME NELL’ESEMPIO.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ESEMPIO</a:t>
            </a:r>
            <a:r>
              <a:rPr lang="it-IT" i="1" dirty="0"/>
              <a:t>:  </a:t>
            </a:r>
            <a:r>
              <a:rPr lang="it-IT" dirty="0"/>
              <a:t>CANE</a:t>
            </a:r>
            <a:r>
              <a:rPr lang="it-IT" i="1" dirty="0"/>
              <a:t>   …CANE</a:t>
            </a:r>
            <a:r>
              <a:rPr lang="it-IT" dirty="0"/>
              <a:t>…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r>
              <a:rPr lang="it-IT" dirty="0"/>
              <a:t>CASA 	____ ____ ____ ____ </a:t>
            </a:r>
          </a:p>
          <a:p>
            <a:r>
              <a:rPr lang="it-IT" dirty="0"/>
              <a:t>SALE  	____ ____ ____ ____ </a:t>
            </a:r>
          </a:p>
          <a:p>
            <a:r>
              <a:rPr lang="it-IT" dirty="0"/>
              <a:t>BERE   </a:t>
            </a:r>
            <a:r>
              <a:rPr lang="it-IT" dirty="0" smtClean="0"/>
              <a:t>____ </a:t>
            </a:r>
            <a:r>
              <a:rPr lang="it-IT" dirty="0"/>
              <a:t>____ ____ ____ </a:t>
            </a:r>
            <a:endParaRPr lang="it-IT" dirty="0" smtClean="0"/>
          </a:p>
          <a:p>
            <a:endParaRPr lang="it-IT" dirty="0"/>
          </a:p>
          <a:p>
            <a:pPr marL="0" lvl="0" indent="0" fontAlgn="base">
              <a:buNone/>
            </a:pPr>
            <a:r>
              <a:rPr lang="it-IT" b="1" dirty="0" smtClean="0"/>
              <a:t>2 - SCRIVI </a:t>
            </a:r>
            <a:r>
              <a:rPr lang="it-IT" b="1" dirty="0"/>
              <a:t>IN LETTERE QUESTI NUMERI, COME NELL’ESEMPIO.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ESEMPIO</a:t>
            </a:r>
            <a:r>
              <a:rPr lang="it-IT" i="1" dirty="0"/>
              <a:t>:     1   …UNO</a:t>
            </a:r>
            <a:r>
              <a:rPr lang="it-IT" dirty="0"/>
              <a:t>…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r>
              <a:rPr lang="it-IT" i="1" dirty="0"/>
              <a:t>6</a:t>
            </a:r>
            <a:r>
              <a:rPr lang="it-IT" dirty="0"/>
              <a:t> </a:t>
            </a:r>
            <a:r>
              <a:rPr lang="it-IT" dirty="0" smtClean="0"/>
              <a:t>………………………….</a:t>
            </a:r>
            <a:endParaRPr lang="it-IT" dirty="0"/>
          </a:p>
          <a:p>
            <a:r>
              <a:rPr lang="it-IT" i="1" dirty="0" smtClean="0"/>
              <a:t>7</a:t>
            </a:r>
            <a:r>
              <a:rPr lang="it-IT" dirty="0" smtClean="0"/>
              <a:t>…………………………..</a:t>
            </a:r>
            <a:endParaRPr lang="it-IT" dirty="0"/>
          </a:p>
          <a:p>
            <a:r>
              <a:rPr lang="it-IT" i="1" dirty="0" smtClean="0"/>
              <a:t>5</a:t>
            </a:r>
            <a:r>
              <a:rPr lang="it-IT" dirty="0" smtClean="0"/>
              <a:t>…………………………..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7309" y="3688773"/>
            <a:ext cx="1641765" cy="1828800"/>
          </a:xfrm>
        </p:spPr>
        <p:txBody>
          <a:bodyPr>
            <a:normAutofit/>
          </a:bodyPr>
          <a:lstStyle/>
          <a:p>
            <a:r>
              <a:rPr lang="it-IT" sz="4000" dirty="0" smtClean="0"/>
              <a:t>1° PARTE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46062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9382" y="1600200"/>
            <a:ext cx="3020291" cy="1371600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SCHEDA</a:t>
            </a:r>
            <a:r>
              <a:rPr lang="it-IT" b="1" dirty="0" smtClean="0"/>
              <a:t> </a:t>
            </a:r>
            <a:r>
              <a:rPr lang="it-IT" sz="2800" b="1" dirty="0" smtClean="0"/>
              <a:t>PRELIMINARE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89565" y="213999"/>
            <a:ext cx="8989894" cy="568036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lvl="0" indent="0" fontAlgn="base">
              <a:buNone/>
            </a:pPr>
            <a:r>
              <a:rPr lang="it-IT" b="1" dirty="0" smtClean="0"/>
              <a:t>3 - COMPILA </a:t>
            </a:r>
            <a:r>
              <a:rPr lang="it-IT" b="1" dirty="0"/>
              <a:t>IL MODULO CON I TUOI DATI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 smtClean="0"/>
              <a:t>NOME_________________________________________________________</a:t>
            </a:r>
          </a:p>
          <a:p>
            <a:pPr marL="0" indent="0">
              <a:buNone/>
            </a:pPr>
            <a:r>
              <a:rPr lang="it-IT" dirty="0" smtClean="0"/>
              <a:t>COGNOME_____________________________________________________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PAESE DOVE SEI </a:t>
            </a:r>
            <a:r>
              <a:rPr lang="it-IT" dirty="0" smtClean="0"/>
              <a:t>NATO/A ________________________________________</a:t>
            </a:r>
          </a:p>
          <a:p>
            <a:pPr marL="0" indent="0">
              <a:buNone/>
            </a:pPr>
            <a:r>
              <a:rPr lang="it-IT" dirty="0" smtClean="0"/>
              <a:t>ANNI </a:t>
            </a:r>
            <a:r>
              <a:rPr lang="it-IT" dirty="0"/>
              <a:t>DI SCUOLA </a:t>
            </a:r>
            <a:r>
              <a:rPr lang="it-IT" dirty="0" smtClean="0"/>
              <a:t>FREQUENTATI__________________________________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QUANTE </a:t>
            </a:r>
            <a:r>
              <a:rPr lang="it-IT" dirty="0"/>
              <a:t>VOLTE HAI GIA’ FATTO QUESTO TEST (PRIMA DI OGGI)</a:t>
            </a:r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76350" y="3618914"/>
            <a:ext cx="1652782" cy="1828800"/>
          </a:xfrm>
        </p:spPr>
        <p:txBody>
          <a:bodyPr>
            <a:normAutofit/>
          </a:bodyPr>
          <a:lstStyle/>
          <a:p>
            <a:r>
              <a:rPr lang="it-IT" sz="4000" dirty="0" smtClean="0"/>
              <a:t>2° PARTE</a:t>
            </a:r>
            <a:endParaRPr lang="it-IT" sz="4000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388945"/>
              </p:ext>
            </p:extLst>
          </p:nvPr>
        </p:nvGraphicFramePr>
        <p:xfrm>
          <a:off x="4120887" y="4631788"/>
          <a:ext cx="6496050" cy="815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8956">
                  <a:extLst>
                    <a:ext uri="{9D8B030D-6E8A-4147-A177-3AD203B41FA5}">
                      <a16:colId xmlns:a16="http://schemas.microsoft.com/office/drawing/2014/main" xmlns="" val="739911471"/>
                    </a:ext>
                  </a:extLst>
                </a:gridCol>
                <a:gridCol w="1298956">
                  <a:extLst>
                    <a:ext uri="{9D8B030D-6E8A-4147-A177-3AD203B41FA5}">
                      <a16:colId xmlns:a16="http://schemas.microsoft.com/office/drawing/2014/main" xmlns="" val="2504698679"/>
                    </a:ext>
                  </a:extLst>
                </a:gridCol>
                <a:gridCol w="1298956">
                  <a:extLst>
                    <a:ext uri="{9D8B030D-6E8A-4147-A177-3AD203B41FA5}">
                      <a16:colId xmlns:a16="http://schemas.microsoft.com/office/drawing/2014/main" xmlns="" val="3483179973"/>
                    </a:ext>
                  </a:extLst>
                </a:gridCol>
                <a:gridCol w="1299591">
                  <a:extLst>
                    <a:ext uri="{9D8B030D-6E8A-4147-A177-3AD203B41FA5}">
                      <a16:colId xmlns:a16="http://schemas.microsoft.com/office/drawing/2014/main" xmlns="" val="1481359661"/>
                    </a:ext>
                  </a:extLst>
                </a:gridCol>
                <a:gridCol w="1299591">
                  <a:extLst>
                    <a:ext uri="{9D8B030D-6E8A-4147-A177-3AD203B41FA5}">
                      <a16:colId xmlns:a16="http://schemas.microsoft.com/office/drawing/2014/main" xmlns="" val="761180129"/>
                    </a:ext>
                  </a:extLst>
                </a:gridCol>
              </a:tblGrid>
              <a:tr h="815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0</a:t>
                      </a:r>
                      <a:r>
                        <a:rPr lang="it-IT" sz="1600" dirty="0">
                          <a:effectLst/>
                        </a:rPr>
                        <a:t> ZERO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1</a:t>
                      </a:r>
                      <a:r>
                        <a:rPr lang="it-IT" sz="1600" dirty="0">
                          <a:effectLst/>
                        </a:rPr>
                        <a:t> UNO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2</a:t>
                      </a:r>
                      <a:r>
                        <a:rPr lang="it-IT" sz="1600" dirty="0">
                          <a:effectLst/>
                        </a:rPr>
                        <a:t> DUE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3</a:t>
                      </a:r>
                      <a:r>
                        <a:rPr lang="it-IT" sz="1600" dirty="0">
                          <a:effectLst/>
                        </a:rPr>
                        <a:t> TRE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4 </a:t>
                      </a:r>
                      <a:r>
                        <a:rPr lang="it-IT" sz="1600" dirty="0">
                          <a:effectLst/>
                        </a:rPr>
                        <a:t>QUATTRO</a:t>
                      </a:r>
                      <a:endParaRPr lang="it-IT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96073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07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11" y="138546"/>
            <a:ext cx="10018713" cy="1537854"/>
          </a:xfrm>
        </p:spPr>
        <p:txBody>
          <a:bodyPr>
            <a:normAutofit/>
          </a:bodyPr>
          <a:lstStyle/>
          <a:p>
            <a:r>
              <a:rPr lang="it-IT" sz="3200" b="1" dirty="0"/>
              <a:t>INDIVIDUAZIONE DEI POSSIBILI CANDIDATI ANALFABETI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44436" y="1787236"/>
            <a:ext cx="9698182" cy="447288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sz="4000" dirty="0" smtClean="0"/>
              <a:t>2</a:t>
            </a:r>
          </a:p>
          <a:p>
            <a:pPr marL="0" indent="0">
              <a:buNone/>
            </a:pPr>
            <a:r>
              <a:rPr lang="it-IT" sz="3100" dirty="0" smtClean="0"/>
              <a:t>Tutte </a:t>
            </a:r>
            <a:r>
              <a:rPr lang="it-IT" sz="3100" dirty="0"/>
              <a:t>le schede vengono ritirate e il </a:t>
            </a:r>
            <a:r>
              <a:rPr lang="it-IT" sz="3100" b="1" dirty="0"/>
              <a:t>coordinatore</a:t>
            </a:r>
            <a:r>
              <a:rPr lang="it-IT" sz="3100" dirty="0"/>
              <a:t> cerca di individuare possibili situazioni di </a:t>
            </a:r>
            <a:r>
              <a:rPr lang="it-IT" sz="3100" dirty="0" smtClean="0"/>
              <a:t>analfabetismo</a:t>
            </a:r>
            <a:r>
              <a:rPr lang="it-IT" sz="3100" dirty="0"/>
              <a:t>:</a:t>
            </a:r>
            <a:endParaRPr lang="it-IT" sz="3100" dirty="0" smtClean="0"/>
          </a:p>
          <a:p>
            <a:pPr>
              <a:buFontTx/>
              <a:buChar char="-"/>
            </a:pPr>
            <a:r>
              <a:rPr lang="it-IT" sz="3100" dirty="0"/>
              <a:t>i</a:t>
            </a:r>
            <a:r>
              <a:rPr lang="it-IT" sz="3100" dirty="0" smtClean="0"/>
              <a:t>l candidato non è stato in grado di copiare le prime tre parole o lo ha fatto con molte imprecisioni;</a:t>
            </a:r>
          </a:p>
          <a:p>
            <a:pPr>
              <a:buFontTx/>
              <a:buChar char="-"/>
            </a:pPr>
            <a:r>
              <a:rPr lang="it-IT" sz="3100" dirty="0"/>
              <a:t>i</a:t>
            </a:r>
            <a:r>
              <a:rPr lang="it-IT" sz="3100" dirty="0" smtClean="0"/>
              <a:t>l candidato non è stato in grado di scrivere in parole i tre numeri o lo ha fatto in modo quasi del tutto incomprensibile.</a:t>
            </a:r>
          </a:p>
          <a:p>
            <a:pPr marL="0" indent="0" algn="ctr">
              <a:buNone/>
            </a:pPr>
            <a:r>
              <a:rPr lang="it-IT" sz="3900" dirty="0"/>
              <a:t>3</a:t>
            </a:r>
          </a:p>
          <a:p>
            <a:pPr marL="0" lvl="0" indent="0">
              <a:buNone/>
            </a:pPr>
            <a:r>
              <a:rPr lang="it-IT" sz="3100" b="1" dirty="0"/>
              <a:t>Tutti i candidati dovranno comunque svolgere il Test A2</a:t>
            </a:r>
            <a:r>
              <a:rPr lang="it-IT" sz="3100" b="1" dirty="0" smtClean="0"/>
              <a:t>.</a:t>
            </a:r>
            <a:r>
              <a:rPr lang="it-IT" sz="3100" dirty="0" smtClean="0"/>
              <a:t> </a:t>
            </a:r>
            <a:endParaRPr lang="it-IT" sz="3100" dirty="0"/>
          </a:p>
          <a:p>
            <a:pPr marL="0" indent="0">
              <a:buNone/>
            </a:pPr>
            <a:endParaRPr lang="it-IT" b="1" dirty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 rot="19788359">
            <a:off x="214378" y="2511436"/>
            <a:ext cx="1745672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FF0000"/>
                </a:solidFill>
              </a:rPr>
              <a:t>2° FASE</a:t>
            </a:r>
            <a:endParaRPr lang="it-IT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78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4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4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4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INDIVIDUAZIONE DEI POSSIBILI CANDIDATI ANALFABETI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1419" y="1853754"/>
            <a:ext cx="9310254" cy="4172973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it-IT" sz="2400" b="1" dirty="0"/>
              <a:t>4</a:t>
            </a:r>
          </a:p>
          <a:p>
            <a:pPr marL="0" lvl="0" indent="0" algn="just">
              <a:buNone/>
            </a:pPr>
            <a:r>
              <a:rPr lang="it-IT" sz="2400" dirty="0"/>
              <a:t>Solo i candidati in possesso dei requisiti di analfabetismo, cioè quei candidati che hanno avuto difficoltà nel compilare la </a:t>
            </a:r>
            <a:r>
              <a:rPr lang="it-IT" sz="2400" dirty="0" smtClean="0"/>
              <a:t>scheda, </a:t>
            </a:r>
            <a:r>
              <a:rPr lang="it-IT" sz="2400" dirty="0"/>
              <a:t>che hanno una bassa o nulla scolarizzazione, </a:t>
            </a:r>
            <a:r>
              <a:rPr lang="it-IT" sz="2400" dirty="0" smtClean="0"/>
              <a:t>e che hanno già sostenuto precedentemente 2 volte il test senza superarlo, vengono </a:t>
            </a:r>
            <a:r>
              <a:rPr lang="it-IT" sz="2400" dirty="0"/>
              <a:t>invitati a fermarsi, dopo il termine della prova, per un colloquio integrativo.</a:t>
            </a:r>
          </a:p>
          <a:p>
            <a:pPr marL="0" indent="0" algn="ctr">
              <a:buNone/>
            </a:pPr>
            <a:r>
              <a:rPr lang="it-IT" sz="2400" b="1" dirty="0"/>
              <a:t>5</a:t>
            </a:r>
          </a:p>
          <a:p>
            <a:pPr marL="0" lvl="0" indent="0" algn="just">
              <a:buNone/>
            </a:pPr>
            <a:r>
              <a:rPr lang="it-IT" sz="2400" dirty="0"/>
              <a:t>Nel momento in cui il candidato analfabeta, a fine test, viene fatto accomodare, consegna la prova, che viene analizzata dal </a:t>
            </a:r>
            <a:r>
              <a:rPr lang="it-IT" sz="2400" dirty="0" smtClean="0"/>
              <a:t>coordinatore e dal commissario, </a:t>
            </a:r>
            <a:r>
              <a:rPr lang="it-IT" sz="2400" dirty="0"/>
              <a:t>e sottoscrive </a:t>
            </a:r>
            <a:r>
              <a:rPr lang="it-IT" sz="2400" dirty="0" smtClean="0"/>
              <a:t>un’autodichiarazione </a:t>
            </a:r>
            <a:r>
              <a:rPr lang="it-IT" sz="2400" dirty="0"/>
              <a:t>di analfabetismo. 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 rot="19788359">
            <a:off x="214378" y="2511436"/>
            <a:ext cx="1745672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FF0000"/>
                </a:solidFill>
              </a:rPr>
              <a:t>2° FASE</a:t>
            </a:r>
            <a:endParaRPr lang="it-IT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37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TM10001114[[fn=Raccolta]]</Template>
  <TotalTime>540</TotalTime>
  <Words>1437</Words>
  <Application>Microsoft Office PowerPoint</Application>
  <PresentationFormat>Personalizzato</PresentationFormat>
  <Paragraphs>296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Gallery</vt:lpstr>
      <vt:lpstr>Procedure e strumenti per la valutazione degli analfabeti</vt:lpstr>
      <vt:lpstr>Questa la normativa …………………….</vt:lpstr>
      <vt:lpstr>ATTENZIONE !</vt:lpstr>
      <vt:lpstr>Essere sottoposto all’esame integrativo / supplettivo …</vt:lpstr>
      <vt:lpstr>INDIVIDUAZIONE DEI POSSIBILI CANDIDATI ANALFABETI</vt:lpstr>
      <vt:lpstr>SCHEDA PRELIMINARE</vt:lpstr>
      <vt:lpstr>SCHEDA PRELIMINARE</vt:lpstr>
      <vt:lpstr>INDIVIDUAZIONE DEI POSSIBILI CANDIDATI ANALFABETI</vt:lpstr>
      <vt:lpstr>INDIVIDUAZIONE DEI POSSIBILI CANDIDATI ANALFABETI</vt:lpstr>
      <vt:lpstr>Presentazione standard di PowerPoint</vt:lpstr>
      <vt:lpstr>Presentazione standard di PowerPoint</vt:lpstr>
      <vt:lpstr>PROVA SUPPLETTIVA/INTEGRATIVA  PROVA ORALE</vt:lpstr>
      <vt:lpstr>COME SI SVOLGE LA PROVA ?</vt:lpstr>
      <vt:lpstr>INDICAZIONE PER LA CONDUZIONE DELL’ESAME ORALE  L’insegnante è chiamato a …</vt:lpstr>
      <vt:lpstr>Criteri per l’attribuzione del punteggio  La seguente tabella fa riferimento ai descrittori del sillabo   per i livelli di competenza in italiano L2  (in particolare la parte che si riferisce alla  produzione orale generale e al monologo articolato). </vt:lpstr>
      <vt:lpstr>Presentazione standard di PowerPoint</vt:lpstr>
      <vt:lpstr>Presentazione standard di PowerPoint</vt:lpstr>
      <vt:lpstr>CALCOLO DEL PUNTEGGIO TOTALE</vt:lpstr>
      <vt:lpstr>Compilazione del registro d’esame</vt:lpstr>
      <vt:lpstr>Compilazione  del verbale d’esame.</vt:lpstr>
      <vt:lpstr>Fine presentazione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 e strumenti per la valutazione degli analfabeti</dc:title>
  <dc:creator>Lorella Tomirotti</dc:creator>
  <cp:lastModifiedBy>Ernesto Passante</cp:lastModifiedBy>
  <cp:revision>55</cp:revision>
  <dcterms:created xsi:type="dcterms:W3CDTF">2017-09-24T14:30:02Z</dcterms:created>
  <dcterms:modified xsi:type="dcterms:W3CDTF">2017-11-06T12:03:16Z</dcterms:modified>
</cp:coreProperties>
</file>